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5" r:id="rId3"/>
    <p:sldId id="291" r:id="rId4"/>
    <p:sldId id="302" r:id="rId5"/>
    <p:sldId id="304" r:id="rId6"/>
    <p:sldId id="284" r:id="rId7"/>
    <p:sldId id="260" r:id="rId8"/>
    <p:sldId id="30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19A7E-B7A5-46D1-8434-FFA3FF8730AC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D304B-65AA-4AC5-B42F-A64FDE18D9B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30C-7CCA-412D-B268-2664488FD422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EFAC8-FC72-4E85-8D5B-52B04A86A13B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C7A8D-6B93-4732-B82E-BCF1A0A2F217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b="1" dirty="0" smtClean="0"/>
              <a:t>Section 49.1</a:t>
            </a:r>
          </a:p>
          <a:p>
            <a:r>
              <a:rPr lang="en-CA" dirty="0" smtClean="0"/>
              <a:t>Section 49.1 was added to the </a:t>
            </a:r>
            <a:r>
              <a:rPr lang="en-CA" i="1" dirty="0" smtClean="0"/>
              <a:t>Education Act</a:t>
            </a:r>
            <a:r>
              <a:rPr lang="en-CA" dirty="0" smtClean="0"/>
              <a:t> in 1993 to ensure that minor children are not denied an education because of their immigration status or that of their parents. The section reads as follows:</a:t>
            </a:r>
          </a:p>
          <a:p>
            <a:r>
              <a:rPr lang="en-CA" dirty="0" smtClean="0"/>
              <a:t>A person who is otherwise entitled to be admitted to a school and who is less than eighteen years of age shall not be refused admission because the person or the person's parent or guardian is unlawfully in Canada.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9EFAC8-FC72-4E85-8D5B-52B04A86A13B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81817-20D0-4DE1-935F-43110A77A677}" type="datetimeFigureOut">
              <a:rPr lang="en-CA" smtClean="0"/>
              <a:pPr/>
              <a:t>07/03/2013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9F460-4888-4846-BFC0-ACD2D1081B5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cjrefugeecentre.org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/>
          <a:lstStyle/>
          <a:p>
            <a:r>
              <a:rPr lang="en-CA" dirty="0" smtClean="0"/>
              <a:t>Accessing PSE for Non-Status and Precarious Migrant Youth</a:t>
            </a:r>
            <a:endParaRPr lang="en-CA" dirty="0"/>
          </a:p>
        </p:txBody>
      </p:sp>
      <p:grpSp>
        <p:nvGrpSpPr>
          <p:cNvPr id="7" name="Group 6"/>
          <p:cNvGrpSpPr/>
          <p:nvPr/>
        </p:nvGrpSpPr>
        <p:grpSpPr>
          <a:xfrm>
            <a:off x="755576" y="5661248"/>
            <a:ext cx="7560840" cy="432048"/>
            <a:chOff x="827584" y="548680"/>
            <a:chExt cx="7560840" cy="432048"/>
          </a:xfrm>
        </p:grpSpPr>
        <p:sp>
          <p:nvSpPr>
            <p:cNvPr id="4" name="Rectangle 3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9" name="Group 8"/>
          <p:cNvGrpSpPr/>
          <p:nvPr/>
        </p:nvGrpSpPr>
        <p:grpSpPr>
          <a:xfrm rot="10800000">
            <a:off x="755576" y="692696"/>
            <a:ext cx="7560840" cy="432048"/>
            <a:chOff x="827584" y="548680"/>
            <a:chExt cx="7560840" cy="432048"/>
          </a:xfrm>
        </p:grpSpPr>
        <p:sp>
          <p:nvSpPr>
            <p:cNvPr id="10" name="Rectangle 9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4" name="Picture 13" descr="spons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068960"/>
            <a:ext cx="5112568" cy="20544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en-CA" dirty="0" smtClean="0"/>
              <a:t>Changes to the Refugee System</a:t>
            </a:r>
            <a:endParaRPr lang="en-CA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41764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CA" sz="2800" dirty="0" smtClean="0"/>
              <a:t>Key elements of Refugee Reform include:</a:t>
            </a:r>
          </a:p>
          <a:p>
            <a:r>
              <a:rPr lang="en-CA" sz="2800" dirty="0" smtClean="0"/>
              <a:t>New classes of claimants depending on their country of origin (DCOs) </a:t>
            </a:r>
          </a:p>
          <a:p>
            <a:r>
              <a:rPr lang="en-CA" sz="2800" dirty="0" smtClean="0"/>
              <a:t>Shortened timelines for claim process – disproportionately affects vulnerable communities</a:t>
            </a:r>
          </a:p>
          <a:p>
            <a:r>
              <a:rPr lang="en-CA" sz="2800" dirty="0" smtClean="0"/>
              <a:t>Access to appeals severely reduced</a:t>
            </a:r>
          </a:p>
          <a:p>
            <a:r>
              <a:rPr lang="en-CA" sz="2800" dirty="0" smtClean="0"/>
              <a:t>No access to Humanitarian and Compassionate applications </a:t>
            </a:r>
            <a:r>
              <a:rPr lang="en-CA" sz="2800" dirty="0" smtClean="0"/>
              <a:t>and PRRAs for </a:t>
            </a:r>
            <a:r>
              <a:rPr lang="en-CA" sz="2800" dirty="0" smtClean="0"/>
              <a:t>one year after receiving a negative decision</a:t>
            </a:r>
            <a:endParaRPr lang="en-CA" sz="2800" dirty="0"/>
          </a:p>
        </p:txBody>
      </p:sp>
      <p:grpSp>
        <p:nvGrpSpPr>
          <p:cNvPr id="3" name="Group 6"/>
          <p:cNvGrpSpPr/>
          <p:nvPr/>
        </p:nvGrpSpPr>
        <p:grpSpPr>
          <a:xfrm>
            <a:off x="755576" y="1484784"/>
            <a:ext cx="7560840" cy="288032"/>
            <a:chOff x="827584" y="548680"/>
            <a:chExt cx="7560840" cy="432048"/>
          </a:xfrm>
        </p:grpSpPr>
        <p:sp>
          <p:nvSpPr>
            <p:cNvPr id="4" name="Rectangle 3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8"/>
          <p:cNvGrpSpPr/>
          <p:nvPr/>
        </p:nvGrpSpPr>
        <p:grpSpPr>
          <a:xfrm rot="10800000">
            <a:off x="755576" y="332656"/>
            <a:ext cx="7560840" cy="288032"/>
            <a:chOff x="827584" y="548680"/>
            <a:chExt cx="7560840" cy="432048"/>
          </a:xfrm>
        </p:grpSpPr>
        <p:sp>
          <p:nvSpPr>
            <p:cNvPr id="10" name="Rectangle 9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Precarious Migrant Youth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844824"/>
            <a:ext cx="7992888" cy="4608512"/>
          </a:xfrm>
        </p:spPr>
        <p:txBody>
          <a:bodyPr>
            <a:normAutofit/>
          </a:bodyPr>
          <a:lstStyle/>
          <a:p>
            <a:r>
              <a:rPr lang="en-CA" sz="2800" dirty="0" smtClean="0"/>
              <a:t>With the recent changes in Canadian immigration there are many emerging areas of precarious status</a:t>
            </a:r>
          </a:p>
          <a:p>
            <a:r>
              <a:rPr lang="en-CA" sz="2800" dirty="0" smtClean="0"/>
              <a:t>There are an increasing number of people unable to access post secondary education because of issues related to their </a:t>
            </a:r>
            <a:r>
              <a:rPr lang="en-CA" sz="2800" dirty="0" smtClean="0"/>
              <a:t>“immigration status”</a:t>
            </a:r>
            <a:endParaRPr lang="en-CA" sz="2800" dirty="0" smtClean="0"/>
          </a:p>
          <a:p>
            <a:r>
              <a:rPr lang="en-CA" sz="2800" dirty="0" smtClean="0"/>
              <a:t>These include visitors ineligible for refugee status, undocumented youth, victims and survivors of human trafficking, and others facing delays in receiving permanent residency</a:t>
            </a:r>
          </a:p>
        </p:txBody>
      </p:sp>
      <p:grpSp>
        <p:nvGrpSpPr>
          <p:cNvPr id="8" name="Group 6"/>
          <p:cNvGrpSpPr/>
          <p:nvPr/>
        </p:nvGrpSpPr>
        <p:grpSpPr>
          <a:xfrm>
            <a:off x="755576" y="1196752"/>
            <a:ext cx="7560840" cy="288032"/>
            <a:chOff x="827584" y="548680"/>
            <a:chExt cx="7560840" cy="432048"/>
          </a:xfrm>
        </p:grpSpPr>
        <p:sp>
          <p:nvSpPr>
            <p:cNvPr id="9" name="Rectangle 8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2" name="Group 8"/>
          <p:cNvGrpSpPr/>
          <p:nvPr/>
        </p:nvGrpSpPr>
        <p:grpSpPr>
          <a:xfrm rot="10800000">
            <a:off x="755576" y="260648"/>
            <a:ext cx="7560840" cy="288032"/>
            <a:chOff x="827584" y="548680"/>
            <a:chExt cx="7560840" cy="432048"/>
          </a:xfrm>
        </p:grpSpPr>
        <p:sp>
          <p:nvSpPr>
            <p:cNvPr id="13" name="Rectangle 12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Accessing Education Without Status</a:t>
            </a:r>
            <a:endParaRPr lang="en-CA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en-CA" sz="2800" dirty="0" smtClean="0"/>
              <a:t>In Ontario, all children under the age of 18 have the legal right to attend school. It is illegal for any school to refuse to admit a child (&lt;18 years) on the sole basis of citizenship status</a:t>
            </a:r>
          </a:p>
          <a:p>
            <a:r>
              <a:rPr lang="en-CA" sz="2800" dirty="0" smtClean="0"/>
              <a:t>Thus, non-status youth are legally entitled to access primary and secondary education, BUT, they are often still denied </a:t>
            </a:r>
            <a:r>
              <a:rPr lang="en-CA" sz="2800" dirty="0" smtClean="0"/>
              <a:t>access </a:t>
            </a:r>
            <a:r>
              <a:rPr lang="en-CA" sz="2800" dirty="0" smtClean="0"/>
              <a:t>based on their </a:t>
            </a:r>
            <a:r>
              <a:rPr lang="en-CA" sz="2800" i="1" dirty="0" smtClean="0"/>
              <a:t>immigration status</a:t>
            </a:r>
            <a:r>
              <a:rPr lang="en-CA" sz="2800" dirty="0" smtClean="0"/>
              <a:t>, for lacking </a:t>
            </a:r>
            <a:r>
              <a:rPr lang="en-CA" sz="2800" i="1" dirty="0" smtClean="0"/>
              <a:t>documentation, </a:t>
            </a:r>
            <a:r>
              <a:rPr lang="en-CA" sz="2800" dirty="0" smtClean="0"/>
              <a:t>or </a:t>
            </a:r>
            <a:r>
              <a:rPr lang="en-CA" sz="2800" i="1" dirty="0" smtClean="0"/>
              <a:t>lack of OHIP coverage</a:t>
            </a:r>
          </a:p>
        </p:txBody>
      </p:sp>
      <p:grpSp>
        <p:nvGrpSpPr>
          <p:cNvPr id="3" name="Group 6"/>
          <p:cNvGrpSpPr/>
          <p:nvPr/>
        </p:nvGrpSpPr>
        <p:grpSpPr>
          <a:xfrm>
            <a:off x="755576" y="1484784"/>
            <a:ext cx="7560840" cy="288032"/>
            <a:chOff x="827584" y="548680"/>
            <a:chExt cx="7560840" cy="432048"/>
          </a:xfrm>
        </p:grpSpPr>
        <p:sp>
          <p:nvSpPr>
            <p:cNvPr id="4" name="Rectangle 3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8"/>
          <p:cNvGrpSpPr/>
          <p:nvPr/>
        </p:nvGrpSpPr>
        <p:grpSpPr>
          <a:xfrm rot="10800000">
            <a:off x="755576" y="332656"/>
            <a:ext cx="7560840" cy="288032"/>
            <a:chOff x="827584" y="548680"/>
            <a:chExt cx="7560840" cy="432048"/>
          </a:xfrm>
        </p:grpSpPr>
        <p:sp>
          <p:nvSpPr>
            <p:cNvPr id="10" name="Rectangle 9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Accessing Education Without Status</a:t>
            </a:r>
            <a:endParaRPr lang="en-CA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r>
              <a:rPr lang="en-CA" dirty="0" smtClean="0"/>
              <a:t>Once students turn 18 or graduate high school, they find themselves in a situation of limbo...</a:t>
            </a:r>
          </a:p>
          <a:p>
            <a:r>
              <a:rPr lang="en-CA" dirty="0" smtClean="0"/>
              <a:t>They are barred from continuing their current trajectory to higher education, and achieving their professional goals, </a:t>
            </a:r>
            <a:r>
              <a:rPr lang="en-CA" b="1" i="1" dirty="0" smtClean="0"/>
              <a:t>despite aspirations</a:t>
            </a:r>
          </a:p>
          <a:p>
            <a:pPr>
              <a:buNone/>
            </a:pPr>
            <a:endParaRPr lang="en-CA" sz="2800" dirty="0"/>
          </a:p>
        </p:txBody>
      </p:sp>
      <p:grpSp>
        <p:nvGrpSpPr>
          <p:cNvPr id="3" name="Group 6"/>
          <p:cNvGrpSpPr/>
          <p:nvPr/>
        </p:nvGrpSpPr>
        <p:grpSpPr>
          <a:xfrm>
            <a:off x="755576" y="1484784"/>
            <a:ext cx="7560840" cy="288032"/>
            <a:chOff x="827584" y="548680"/>
            <a:chExt cx="7560840" cy="432048"/>
          </a:xfrm>
        </p:grpSpPr>
        <p:sp>
          <p:nvSpPr>
            <p:cNvPr id="4" name="Rectangle 3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8"/>
          <p:cNvGrpSpPr/>
          <p:nvPr/>
        </p:nvGrpSpPr>
        <p:grpSpPr>
          <a:xfrm rot="10800000">
            <a:off x="755576" y="332656"/>
            <a:ext cx="7560840" cy="288032"/>
            <a:chOff x="827584" y="548680"/>
            <a:chExt cx="7560840" cy="432048"/>
          </a:xfrm>
        </p:grpSpPr>
        <p:sp>
          <p:nvSpPr>
            <p:cNvPr id="10" name="Rectangle 9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CA" dirty="0" smtClean="0"/>
              <a:t>Barriers to Education</a:t>
            </a:r>
            <a:endParaRPr lang="en-CA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92488"/>
          </a:xfrm>
        </p:spPr>
        <p:txBody>
          <a:bodyPr>
            <a:normAutofit/>
          </a:bodyPr>
          <a:lstStyle/>
          <a:p>
            <a:r>
              <a:rPr lang="en-CA" dirty="0" smtClean="0"/>
              <a:t>The multiple barriers newcomer youth face when accessing PSE (language barriers, recognition of foreign credentials, experiential barriers, etc) are amplified for those with precarious status</a:t>
            </a:r>
          </a:p>
          <a:p>
            <a:r>
              <a:rPr lang="en-CA" dirty="0" smtClean="0"/>
              <a:t>Non-status youth face admissibility barriers, added financial barriers and the threat of deportation </a:t>
            </a:r>
          </a:p>
        </p:txBody>
      </p:sp>
      <p:grpSp>
        <p:nvGrpSpPr>
          <p:cNvPr id="3" name="Group 6"/>
          <p:cNvGrpSpPr/>
          <p:nvPr/>
        </p:nvGrpSpPr>
        <p:grpSpPr>
          <a:xfrm>
            <a:off x="755576" y="1484784"/>
            <a:ext cx="7560840" cy="288032"/>
            <a:chOff x="827584" y="548680"/>
            <a:chExt cx="7560840" cy="432048"/>
          </a:xfrm>
        </p:grpSpPr>
        <p:sp>
          <p:nvSpPr>
            <p:cNvPr id="4" name="Rectangle 3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8"/>
          <p:cNvGrpSpPr/>
          <p:nvPr/>
        </p:nvGrpSpPr>
        <p:grpSpPr>
          <a:xfrm rot="10800000">
            <a:off x="755576" y="332656"/>
            <a:ext cx="7560840" cy="288032"/>
            <a:chOff x="827584" y="548680"/>
            <a:chExt cx="7560840" cy="432048"/>
          </a:xfrm>
        </p:grpSpPr>
        <p:sp>
          <p:nvSpPr>
            <p:cNvPr id="10" name="Rectangle 9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en-CA" dirty="0" smtClean="0"/>
              <a:t>Avenues to Education</a:t>
            </a:r>
            <a:endParaRPr lang="en-CA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539552" y="2492896"/>
            <a:ext cx="5184576" cy="3528392"/>
          </a:xfrm>
        </p:spPr>
        <p:txBody>
          <a:bodyPr>
            <a:normAutofit fontScale="92500" lnSpcReduction="10000"/>
          </a:bodyPr>
          <a:lstStyle/>
          <a:p>
            <a:r>
              <a:rPr lang="en-CA" sz="2800" dirty="0" smtClean="0"/>
              <a:t>Options for non-status populations wanting to access PSE are extremely limited (CRS at York, academic bridging programs at colleges, etc)</a:t>
            </a:r>
          </a:p>
          <a:p>
            <a:r>
              <a:rPr lang="en-CA" sz="2800" dirty="0" smtClean="0"/>
              <a:t>More multi-sectoral collaboration needs to be done to promote full accessibility for precarious migrant youth</a:t>
            </a:r>
          </a:p>
        </p:txBody>
      </p:sp>
      <p:grpSp>
        <p:nvGrpSpPr>
          <p:cNvPr id="3" name="Group 6"/>
          <p:cNvGrpSpPr/>
          <p:nvPr/>
        </p:nvGrpSpPr>
        <p:grpSpPr>
          <a:xfrm>
            <a:off x="755576" y="1484784"/>
            <a:ext cx="7560840" cy="288032"/>
            <a:chOff x="827584" y="548680"/>
            <a:chExt cx="7560840" cy="432048"/>
          </a:xfrm>
        </p:grpSpPr>
        <p:sp>
          <p:nvSpPr>
            <p:cNvPr id="4" name="Rectangle 3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8"/>
          <p:cNvGrpSpPr/>
          <p:nvPr/>
        </p:nvGrpSpPr>
        <p:grpSpPr>
          <a:xfrm rot="10800000">
            <a:off x="755576" y="332656"/>
            <a:ext cx="7560840" cy="288032"/>
            <a:chOff x="827584" y="548680"/>
            <a:chExt cx="7560840" cy="432048"/>
          </a:xfrm>
        </p:grpSpPr>
        <p:sp>
          <p:nvSpPr>
            <p:cNvPr id="10" name="Rectangle 9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3" name="Picture 12" descr="n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26135">
            <a:off x="5940152" y="2852936"/>
            <a:ext cx="2737844" cy="25922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Thank You</a:t>
            </a:r>
            <a:endParaRPr lang="en-CA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www.fcjrefugeecentre.org</a:t>
            </a:r>
            <a:endParaRPr lang="en-CA" dirty="0" smtClean="0"/>
          </a:p>
          <a:p>
            <a:r>
              <a:rPr lang="en-CA" dirty="0" smtClean="0"/>
              <a:t>packerman@fcjrefugeecentre.org</a:t>
            </a:r>
            <a:endParaRPr lang="en-CA" dirty="0"/>
          </a:p>
        </p:txBody>
      </p:sp>
      <p:grpSp>
        <p:nvGrpSpPr>
          <p:cNvPr id="3" name="Group 6"/>
          <p:cNvGrpSpPr/>
          <p:nvPr/>
        </p:nvGrpSpPr>
        <p:grpSpPr>
          <a:xfrm>
            <a:off x="971600" y="5229200"/>
            <a:ext cx="7560840" cy="288032"/>
            <a:chOff x="827584" y="548680"/>
            <a:chExt cx="7560840" cy="432048"/>
          </a:xfrm>
        </p:grpSpPr>
        <p:sp>
          <p:nvSpPr>
            <p:cNvPr id="4" name="Rectangle 3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" name="Group 8"/>
          <p:cNvGrpSpPr/>
          <p:nvPr/>
        </p:nvGrpSpPr>
        <p:grpSpPr>
          <a:xfrm rot="10800000">
            <a:off x="755576" y="1556792"/>
            <a:ext cx="7560840" cy="288032"/>
            <a:chOff x="827584" y="548680"/>
            <a:chExt cx="7560840" cy="432048"/>
          </a:xfrm>
        </p:grpSpPr>
        <p:sp>
          <p:nvSpPr>
            <p:cNvPr id="10" name="Rectangle 9"/>
            <p:cNvSpPr/>
            <p:nvPr/>
          </p:nvSpPr>
          <p:spPr>
            <a:xfrm>
              <a:off x="827584" y="548680"/>
              <a:ext cx="7560840" cy="14401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27584" y="692696"/>
              <a:ext cx="7560840" cy="144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27584" y="836712"/>
              <a:ext cx="7560840" cy="144016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430</Words>
  <Application>Microsoft Office PowerPoint</Application>
  <PresentationFormat>On-screen Show (4:3)</PresentationFormat>
  <Paragraphs>31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Accessing PSE for Non-Status and Precarious Migrant Youth</vt:lpstr>
      <vt:lpstr>Changes to the Refugee System</vt:lpstr>
      <vt:lpstr>Precarious Migrant Youth</vt:lpstr>
      <vt:lpstr>Accessing Education Without Status</vt:lpstr>
      <vt:lpstr>Accessing Education Without Status</vt:lpstr>
      <vt:lpstr>Barriers to Education</vt:lpstr>
      <vt:lpstr>Avenues to Education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 to Employment for Non-Status Youth</dc:title>
  <dc:creator>Workstation9</dc:creator>
  <cp:lastModifiedBy>Workstation9</cp:lastModifiedBy>
  <cp:revision>80</cp:revision>
  <dcterms:created xsi:type="dcterms:W3CDTF">2012-08-29T19:37:55Z</dcterms:created>
  <dcterms:modified xsi:type="dcterms:W3CDTF">2013-03-07T17:39:58Z</dcterms:modified>
</cp:coreProperties>
</file>